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8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663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DB40B-E0D1-4E4F-9D8C-0DE4E1470AE5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0AF22-8459-4A55-ACFF-FE1E68769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725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DB40B-E0D1-4E4F-9D8C-0DE4E1470AE5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0AF22-8459-4A55-ACFF-FE1E68769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9201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DB40B-E0D1-4E4F-9D8C-0DE4E1470AE5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0AF22-8459-4A55-ACFF-FE1E68769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2200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DB40B-E0D1-4E4F-9D8C-0DE4E1470AE5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0AF22-8459-4A55-ACFF-FE1E68769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02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DB40B-E0D1-4E4F-9D8C-0DE4E1470AE5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0AF22-8459-4A55-ACFF-FE1E68769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262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DB40B-E0D1-4E4F-9D8C-0DE4E1470AE5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0AF22-8459-4A55-ACFF-FE1E68769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6845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DB40B-E0D1-4E4F-9D8C-0DE4E1470AE5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0AF22-8459-4A55-ACFF-FE1E68769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9528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DB40B-E0D1-4E4F-9D8C-0DE4E1470AE5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0AF22-8459-4A55-ACFF-FE1E68769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665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DB40B-E0D1-4E4F-9D8C-0DE4E1470AE5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0AF22-8459-4A55-ACFF-FE1E68769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3298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DB40B-E0D1-4E4F-9D8C-0DE4E1470AE5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0AF22-8459-4A55-ACFF-FE1E68769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1568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DB40B-E0D1-4E4F-9D8C-0DE4E1470AE5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0AF22-8459-4A55-ACFF-FE1E68769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498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4DB40B-E0D1-4E4F-9D8C-0DE4E1470AE5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20AF22-8459-4A55-ACFF-FE1E68769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416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6413" y="762693"/>
            <a:ext cx="5830962" cy="237319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9915" y="3546410"/>
            <a:ext cx="2530348" cy="2815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857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32966" y="6003997"/>
            <a:ext cx="1737359" cy="707258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623147" y="199187"/>
            <a:ext cx="8290978" cy="138854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3000" dirty="0" smtClean="0"/>
              <a:t>CMS Nursing Facility Staffing Rule – Michigan Impact</a:t>
            </a:r>
          </a:p>
          <a:p>
            <a:pPr marL="0" indent="0" algn="ctr">
              <a:buNone/>
            </a:pPr>
            <a:endParaRPr lang="en-US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980" y="1813603"/>
            <a:ext cx="9449312" cy="1244053"/>
          </a:xfrm>
          <a:prstGeom prst="rect">
            <a:avLst/>
          </a:prstGeom>
        </p:spPr>
      </p:pic>
      <p:sp>
        <p:nvSpPr>
          <p:cNvPr id="7" name="Content Placeholder 1"/>
          <p:cNvSpPr txBox="1">
            <a:spLocks/>
          </p:cNvSpPr>
          <p:nvPr/>
        </p:nvSpPr>
        <p:spPr>
          <a:xfrm>
            <a:off x="1043980" y="3283529"/>
            <a:ext cx="10357658" cy="16209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dirty="0" smtClean="0"/>
          </a:p>
          <a:p>
            <a:r>
              <a:rPr lang="en-US" dirty="0" smtClean="0"/>
              <a:t>Estimated cost to the state of Michigan - $145 million annually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85253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67640" y="6058821"/>
            <a:ext cx="1602685" cy="652434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10765" y="179922"/>
            <a:ext cx="7596448" cy="87816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3000" dirty="0" smtClean="0"/>
              <a:t>Medicaid Rate Reform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623" y="1149531"/>
            <a:ext cx="9654017" cy="5151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734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32966" y="6003997"/>
            <a:ext cx="1737359" cy="707258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10690" y="736823"/>
            <a:ext cx="9322276" cy="574970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400" dirty="0" smtClean="0"/>
              <a:t>MI Health Link                  HIDE SNP</a:t>
            </a:r>
          </a:p>
          <a:p>
            <a:pPr marL="0" indent="0" algn="ctr">
              <a:buNone/>
            </a:pPr>
            <a:endParaRPr lang="en-US" dirty="0"/>
          </a:p>
          <a:p>
            <a:r>
              <a:rPr lang="en-US" sz="3000" dirty="0" smtClean="0"/>
              <a:t>HIDE SNP = Highly Integrated Duals Eligible Special </a:t>
            </a:r>
            <a:br>
              <a:rPr lang="en-US" sz="3000" dirty="0" smtClean="0"/>
            </a:br>
            <a:r>
              <a:rPr lang="en-US" sz="3000" dirty="0" smtClean="0"/>
              <a:t>Needs Plan</a:t>
            </a:r>
          </a:p>
          <a:p>
            <a:r>
              <a:rPr lang="en-US" sz="3000" dirty="0" smtClean="0"/>
              <a:t>Brings Managed Medicaid Long-Term Services and Supports (MLTSS) to Michigan.</a:t>
            </a:r>
          </a:p>
        </p:txBody>
      </p:sp>
      <p:sp>
        <p:nvSpPr>
          <p:cNvPr id="5" name="Right Arrow 4"/>
          <p:cNvSpPr/>
          <p:nvPr/>
        </p:nvSpPr>
        <p:spPr>
          <a:xfrm>
            <a:off x="5357813" y="1416988"/>
            <a:ext cx="1600200" cy="3546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930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32966" y="6003997"/>
            <a:ext cx="1737359" cy="707258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10765" y="754669"/>
            <a:ext cx="9226904" cy="524932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3600" dirty="0" smtClean="0">
                <a:solidFill>
                  <a:srgbClr val="1663A7"/>
                </a:solidFill>
              </a:rPr>
              <a:t>2025 State Fiscal Year Budget</a:t>
            </a:r>
          </a:p>
          <a:p>
            <a:pPr marL="0" indent="0" algn="ctr">
              <a:buNone/>
            </a:pPr>
            <a:endParaRPr lang="en-US" dirty="0"/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en-US" dirty="0" smtClean="0"/>
              <a:t>Direct Care Worker and Non-Clinical Worker Wage Increase – must be sustainable.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en-US" dirty="0" smtClean="0"/>
              <a:t>Funding to assist providers and MDHHS to a new Medicaid reimbursement system for nursing facility residents.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en-US" dirty="0" smtClean="0"/>
              <a:t>Potential boilerplate – updates to the Michigan Medicaid Policy Manual to reflect current occupancy and operational realities.</a:t>
            </a:r>
          </a:p>
        </p:txBody>
      </p:sp>
    </p:spTree>
    <p:extLst>
      <p:ext uri="{BB962C8B-B14F-4D97-AF65-F5344CB8AC3E}">
        <p14:creationId xmlns:p14="http://schemas.microsoft.com/office/powerpoint/2010/main" val="1723382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32966" y="6003997"/>
            <a:ext cx="1737359" cy="70725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224" y="651317"/>
            <a:ext cx="11279174" cy="523948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06381" y="5804502"/>
            <a:ext cx="190527" cy="142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711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0326" y="603653"/>
            <a:ext cx="10705554" cy="490262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32966" y="6003997"/>
            <a:ext cx="1737359" cy="707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714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32966" y="6003997"/>
            <a:ext cx="1737359" cy="707258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53589" y="490447"/>
            <a:ext cx="9927771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600" b="1" dirty="0">
                <a:solidFill>
                  <a:srgbClr val="1663A7"/>
                </a:solidFill>
              </a:rPr>
              <a:t>Facilities </a:t>
            </a:r>
            <a:r>
              <a:rPr lang="en-US" sz="2600" b="1" dirty="0" smtClean="0">
                <a:solidFill>
                  <a:srgbClr val="1663A7"/>
                </a:solidFill>
              </a:rPr>
              <a:t>are </a:t>
            </a:r>
            <a:r>
              <a:rPr lang="en-US" sz="2600" b="1" dirty="0">
                <a:solidFill>
                  <a:srgbClr val="1663A7"/>
                </a:solidFill>
              </a:rPr>
              <a:t>Implementing Strong Recruitment </a:t>
            </a:r>
            <a:r>
              <a:rPr lang="en-US" sz="2600" b="1" dirty="0" smtClean="0">
                <a:solidFill>
                  <a:srgbClr val="1663A7"/>
                </a:solidFill>
              </a:rPr>
              <a:t>and </a:t>
            </a:r>
            <a:r>
              <a:rPr lang="en-US" sz="2600" b="1" dirty="0">
                <a:solidFill>
                  <a:srgbClr val="1663A7"/>
                </a:solidFill>
              </a:rPr>
              <a:t>Retention </a:t>
            </a:r>
            <a:r>
              <a:rPr lang="en-US" sz="2600" b="1" dirty="0" smtClean="0">
                <a:solidFill>
                  <a:srgbClr val="1663A7"/>
                </a:solidFill>
              </a:rPr>
              <a:t>Efforts</a:t>
            </a:r>
          </a:p>
          <a:p>
            <a:pPr marL="0" indent="0" algn="ctr">
              <a:spcBef>
                <a:spcPts val="200"/>
              </a:spcBef>
              <a:buNone/>
            </a:pPr>
            <a:r>
              <a:rPr lang="en-US" sz="2400" b="1" dirty="0"/>
              <a:t>Primary </a:t>
            </a:r>
            <a:r>
              <a:rPr lang="en-US" sz="2400" b="1" dirty="0" smtClean="0"/>
              <a:t>Obstacle: Lack of </a:t>
            </a:r>
            <a:r>
              <a:rPr lang="en-US" sz="2400" b="1" dirty="0"/>
              <a:t>Interested </a:t>
            </a:r>
            <a:r>
              <a:rPr lang="en-US" sz="2400" b="1" dirty="0" smtClean="0"/>
              <a:t>or </a:t>
            </a:r>
            <a:r>
              <a:rPr lang="en-US" sz="2400" b="1" dirty="0"/>
              <a:t>Qualified </a:t>
            </a:r>
            <a:r>
              <a:rPr lang="en-US" sz="2400" b="1" dirty="0" smtClean="0"/>
              <a:t>Candidates</a:t>
            </a:r>
          </a:p>
          <a:p>
            <a:pPr marL="0" indent="0" algn="ctr">
              <a:buNone/>
            </a:pPr>
            <a:endParaRPr lang="en-US" sz="1200" dirty="0"/>
          </a:p>
          <a:p>
            <a:pPr lvl="1"/>
            <a:r>
              <a:rPr lang="en-US" dirty="0" smtClean="0"/>
              <a:t>94% of </a:t>
            </a:r>
            <a:r>
              <a:rPr lang="en-US" dirty="0"/>
              <a:t>facilities say it is difficult to recruit new </a:t>
            </a:r>
            <a:r>
              <a:rPr lang="en-US" dirty="0" smtClean="0"/>
              <a:t>staff; 67% cite a </a:t>
            </a:r>
            <a:r>
              <a:rPr lang="en-US" dirty="0"/>
              <a:t>lack of interested or </a:t>
            </a:r>
            <a:r>
              <a:rPr lang="en-US" dirty="0" smtClean="0"/>
              <a:t>qualified </a:t>
            </a:r>
            <a:r>
              <a:rPr lang="en-US" dirty="0"/>
              <a:t>candidates as an extremely big obstacle.</a:t>
            </a:r>
          </a:p>
          <a:p>
            <a:pPr lvl="1">
              <a:spcBef>
                <a:spcPts val="1200"/>
              </a:spcBef>
            </a:pPr>
            <a:r>
              <a:rPr lang="en-US" dirty="0" smtClean="0"/>
              <a:t>78% have offered bonuses, including sign-on bonuses.</a:t>
            </a:r>
          </a:p>
          <a:p>
            <a:pPr lvl="1">
              <a:spcBef>
                <a:spcPts val="1200"/>
              </a:spcBef>
            </a:pPr>
            <a:r>
              <a:rPr lang="en-US" dirty="0" smtClean="0"/>
              <a:t>70% have promoted staff within their facilities.</a:t>
            </a:r>
          </a:p>
          <a:p>
            <a:pPr lvl="1">
              <a:spcBef>
                <a:spcPts val="1200"/>
              </a:spcBef>
            </a:pPr>
            <a:r>
              <a:rPr lang="en-US" dirty="0" smtClean="0"/>
              <a:t>69% have paid for staff training and education.</a:t>
            </a:r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111412"/>
            <a:ext cx="9997342" cy="2622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256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32966" y="6003997"/>
            <a:ext cx="1737359" cy="707258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27463" y="334543"/>
            <a:ext cx="9993086" cy="580499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000" b="1" dirty="0">
                <a:solidFill>
                  <a:srgbClr val="1663A7"/>
                </a:solidFill>
              </a:rPr>
              <a:t>Nursing Homes </a:t>
            </a:r>
            <a:r>
              <a:rPr lang="en-US" sz="3000" b="1" dirty="0" smtClean="0">
                <a:solidFill>
                  <a:srgbClr val="1663A7"/>
                </a:solidFill>
              </a:rPr>
              <a:t>are </a:t>
            </a:r>
            <a:r>
              <a:rPr lang="en-US" sz="3000" b="1" dirty="0">
                <a:solidFill>
                  <a:srgbClr val="1663A7"/>
                </a:solidFill>
              </a:rPr>
              <a:t>Limiting </a:t>
            </a:r>
            <a:r>
              <a:rPr lang="en-US" sz="3000" b="1" dirty="0" smtClean="0">
                <a:solidFill>
                  <a:srgbClr val="1663A7"/>
                </a:solidFill>
              </a:rPr>
              <a:t>Admissions, </a:t>
            </a:r>
            <a:br>
              <a:rPr lang="en-US" sz="3000" b="1" dirty="0" smtClean="0">
                <a:solidFill>
                  <a:srgbClr val="1663A7"/>
                </a:solidFill>
              </a:rPr>
            </a:br>
            <a:r>
              <a:rPr lang="en-US" sz="3000" b="1" dirty="0" smtClean="0">
                <a:solidFill>
                  <a:srgbClr val="1663A7"/>
                </a:solidFill>
              </a:rPr>
              <a:t>Concerned </a:t>
            </a:r>
            <a:r>
              <a:rPr lang="en-US" sz="3000" b="1" dirty="0">
                <a:solidFill>
                  <a:srgbClr val="1663A7"/>
                </a:solidFill>
              </a:rPr>
              <a:t>About Closures </a:t>
            </a:r>
            <a:endParaRPr lang="en-US" sz="3000" b="1" dirty="0" smtClean="0">
              <a:solidFill>
                <a:srgbClr val="1663A7"/>
              </a:solidFill>
            </a:endParaRPr>
          </a:p>
          <a:p>
            <a:pPr marL="0" indent="0">
              <a:buNone/>
            </a:pPr>
            <a:endParaRPr lang="en-US" sz="1200" dirty="0"/>
          </a:p>
          <a:p>
            <a:pPr lvl="1"/>
            <a:r>
              <a:rPr lang="en-US" sz="3000" dirty="0" smtClean="0"/>
              <a:t>46% of </a:t>
            </a:r>
            <a:r>
              <a:rPr lang="en-US" sz="3000" dirty="0"/>
              <a:t>nursing homes have limited new </a:t>
            </a:r>
            <a:r>
              <a:rPr lang="en-US" sz="3000" dirty="0" smtClean="0"/>
              <a:t>admissions: </a:t>
            </a:r>
          </a:p>
          <a:p>
            <a:pPr lvl="2">
              <a:buClr>
                <a:srgbClr val="1663A7"/>
              </a:buClr>
              <a:buSzPct val="85000"/>
              <a:buFont typeface="Courier New" panose="02070309020205020404" pitchFamily="49" charset="0"/>
              <a:buChar char="o"/>
            </a:pPr>
            <a:r>
              <a:rPr lang="en-US" sz="2600" dirty="0"/>
              <a:t> </a:t>
            </a:r>
            <a:r>
              <a:rPr lang="en-US" sz="2600" dirty="0" smtClean="0"/>
              <a:t>38% have had to turn </a:t>
            </a:r>
            <a:r>
              <a:rPr lang="en-US" sz="2600" dirty="0"/>
              <a:t>away </a:t>
            </a:r>
            <a:r>
              <a:rPr lang="en-US" sz="2600" dirty="0" smtClean="0"/>
              <a:t>potential residents </a:t>
            </a:r>
            <a:r>
              <a:rPr lang="en-US" sz="2600" dirty="0"/>
              <a:t>weekly </a:t>
            </a:r>
            <a:r>
              <a:rPr lang="en-US" sz="2600" dirty="0" smtClean="0"/>
              <a:t>or </a:t>
            </a:r>
            <a:r>
              <a:rPr lang="en-US" sz="2600" dirty="0"/>
              <a:t>monthly, and </a:t>
            </a:r>
            <a:endParaRPr lang="en-US" sz="2600" dirty="0" smtClean="0"/>
          </a:p>
          <a:p>
            <a:pPr lvl="2">
              <a:buClr>
                <a:srgbClr val="1663A7"/>
              </a:buClr>
              <a:buSzPct val="85000"/>
              <a:buFont typeface="Courier New" panose="02070309020205020404" pitchFamily="49" charset="0"/>
              <a:buChar char="o"/>
            </a:pPr>
            <a:r>
              <a:rPr lang="en-US" sz="2600" dirty="0" smtClean="0"/>
              <a:t>7% have had to </a:t>
            </a:r>
            <a:r>
              <a:rPr lang="en-US" sz="2600" dirty="0"/>
              <a:t>turn away </a:t>
            </a:r>
            <a:r>
              <a:rPr lang="en-US" sz="2600" dirty="0" smtClean="0"/>
              <a:t>potential residents </a:t>
            </a:r>
            <a:r>
              <a:rPr lang="en-US" sz="2600" dirty="0"/>
              <a:t>daily.</a:t>
            </a:r>
          </a:p>
          <a:p>
            <a:pPr lvl="1">
              <a:spcBef>
                <a:spcPts val="2400"/>
              </a:spcBef>
            </a:pPr>
            <a:r>
              <a:rPr lang="en-US" sz="3000" dirty="0"/>
              <a:t>Nearly </a:t>
            </a:r>
            <a:r>
              <a:rPr lang="en-US" sz="3000" dirty="0" smtClean="0"/>
              <a:t>20% have </a:t>
            </a:r>
            <a:r>
              <a:rPr lang="en-US" sz="3000" dirty="0"/>
              <a:t>closed a unit, wing or floor because of labor challenges.</a:t>
            </a:r>
          </a:p>
          <a:p>
            <a:pPr lvl="1">
              <a:spcBef>
                <a:spcPts val="2400"/>
              </a:spcBef>
            </a:pPr>
            <a:r>
              <a:rPr lang="en-US" sz="3000" dirty="0" smtClean="0"/>
              <a:t>66% of </a:t>
            </a:r>
            <a:r>
              <a:rPr lang="en-US" sz="3000" dirty="0"/>
              <a:t>facilities are concerned that if </a:t>
            </a:r>
            <a:r>
              <a:rPr lang="en-US" sz="3000" dirty="0" smtClean="0"/>
              <a:t>workforce </a:t>
            </a:r>
            <a:r>
              <a:rPr lang="en-US" sz="3000" dirty="0"/>
              <a:t>challenges </a:t>
            </a:r>
            <a:r>
              <a:rPr lang="en-US" sz="3000" dirty="0" smtClean="0"/>
              <a:t>persist, </a:t>
            </a:r>
            <a:r>
              <a:rPr lang="en-US" sz="3000" dirty="0"/>
              <a:t>they may have to close their facility.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1647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32966" y="6003997"/>
            <a:ext cx="1737359" cy="70725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219" y="493007"/>
            <a:ext cx="11874115" cy="5163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508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32966" y="6003997"/>
            <a:ext cx="1737359" cy="707258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88077" y="1210484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6595" y="968436"/>
            <a:ext cx="6518563" cy="4835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129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32966" y="6003997"/>
            <a:ext cx="1737359" cy="707258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88077" y="1210484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 smtClean="0">
                <a:solidFill>
                  <a:srgbClr val="1663A7"/>
                </a:solidFill>
              </a:rPr>
              <a:t>Major Changes to the Skilled Nursing Profession</a:t>
            </a:r>
          </a:p>
          <a:p>
            <a:pPr marL="0" indent="0" algn="ctr">
              <a:buNone/>
            </a:pPr>
            <a:endParaRPr lang="en-US" dirty="0"/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en-US" dirty="0" smtClean="0"/>
              <a:t>Centers For Medicare and Medicaid Services (CMS) Nursing Facility Staffing Rule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en-US" dirty="0" smtClean="0"/>
              <a:t>Medicaid Rate Reform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en-US" dirty="0" smtClean="0"/>
              <a:t>HIDE-SNP – Managed Medicaid for Long-Term Supports and Services (MLTSS)</a:t>
            </a:r>
          </a:p>
        </p:txBody>
      </p:sp>
    </p:spTree>
    <p:extLst>
      <p:ext uri="{BB962C8B-B14F-4D97-AF65-F5344CB8AC3E}">
        <p14:creationId xmlns:p14="http://schemas.microsoft.com/office/powerpoint/2010/main" val="3091008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32966" y="6003997"/>
            <a:ext cx="1737359" cy="707258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828801" y="412462"/>
            <a:ext cx="7596448" cy="121683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CMS Nursing Facility Staffing Rule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250" y="1354974"/>
            <a:ext cx="11349463" cy="4374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376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419</TotalTime>
  <Words>302</Words>
  <Application>Microsoft Office PowerPoint</Application>
  <PresentationFormat>Widescreen</PresentationFormat>
  <Paragraphs>38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Courier New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Rich Farran</dc:creator>
  <cp:lastModifiedBy>Rich Farran</cp:lastModifiedBy>
  <cp:revision>26</cp:revision>
  <dcterms:created xsi:type="dcterms:W3CDTF">2024-03-07T16:25:31Z</dcterms:created>
  <dcterms:modified xsi:type="dcterms:W3CDTF">2024-03-12T13:24:41Z</dcterms:modified>
</cp:coreProperties>
</file>